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6" r:id="rId2"/>
    <p:sldId id="285" r:id="rId3"/>
    <p:sldId id="301" r:id="rId4"/>
    <p:sldId id="295" r:id="rId5"/>
    <p:sldId id="296" r:id="rId6"/>
    <p:sldId id="297" r:id="rId7"/>
    <p:sldId id="282" r:id="rId8"/>
    <p:sldId id="293" r:id="rId9"/>
    <p:sldId id="294" r:id="rId10"/>
    <p:sldId id="327" r:id="rId11"/>
    <p:sldId id="322" r:id="rId12"/>
    <p:sldId id="323" r:id="rId13"/>
    <p:sldId id="328" r:id="rId14"/>
    <p:sldId id="324" r:id="rId15"/>
    <p:sldId id="300" r:id="rId16"/>
    <p:sldId id="298"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89520" autoAdjust="0"/>
  </p:normalViewPr>
  <p:slideViewPr>
    <p:cSldViewPr>
      <p:cViewPr varScale="1">
        <p:scale>
          <a:sx n="66" d="100"/>
          <a:sy n="66"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C96F22C-C407-4B23-817D-4B949B05F7DE}" type="datetimeFigureOut">
              <a:rPr lang="ar-SA" smtClean="0"/>
              <a:t>09/01/1440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4B6EFE9-D202-4498-BBBA-FA998DF1E3C8}" type="slidenum">
              <a:rPr lang="ar-SA" smtClean="0"/>
              <a:t>‹#›</a:t>
            </a:fld>
            <a:endParaRPr lang="ar-SA"/>
          </a:p>
        </p:txBody>
      </p:sp>
    </p:spTree>
    <p:extLst>
      <p:ext uri="{BB962C8B-B14F-4D97-AF65-F5344CB8AC3E}">
        <p14:creationId xmlns:p14="http://schemas.microsoft.com/office/powerpoint/2010/main" val="4924783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sz="800">
                <a:solidFill>
                  <a:schemeClr val="tx1"/>
                </a:solidFill>
                <a:latin typeface="Arial" pitchFamily="34" charset="0"/>
              </a:defRPr>
            </a:lvl1pPr>
            <a:lvl2pPr marL="702756" indent="-270291" defTabSz="914485" eaLnBrk="0" hangingPunct="0">
              <a:defRPr sz="800">
                <a:solidFill>
                  <a:schemeClr val="tx1"/>
                </a:solidFill>
                <a:latin typeface="Arial" pitchFamily="34" charset="0"/>
              </a:defRPr>
            </a:lvl2pPr>
            <a:lvl3pPr marL="1081164" indent="-216233" defTabSz="914485" eaLnBrk="0" hangingPunct="0">
              <a:defRPr sz="800">
                <a:solidFill>
                  <a:schemeClr val="tx1"/>
                </a:solidFill>
                <a:latin typeface="Arial" pitchFamily="34" charset="0"/>
              </a:defRPr>
            </a:lvl3pPr>
            <a:lvl4pPr marL="1513629" indent="-216233" defTabSz="914485" eaLnBrk="0" hangingPunct="0">
              <a:defRPr sz="800">
                <a:solidFill>
                  <a:schemeClr val="tx1"/>
                </a:solidFill>
                <a:latin typeface="Arial" pitchFamily="34" charset="0"/>
              </a:defRPr>
            </a:lvl4pPr>
            <a:lvl5pPr marL="1946095" indent="-216233" defTabSz="914485" eaLnBrk="0" hangingPunct="0">
              <a:defRPr sz="800">
                <a:solidFill>
                  <a:schemeClr val="tx1"/>
                </a:solidFill>
                <a:latin typeface="Arial" pitchFamily="34" charset="0"/>
              </a:defRPr>
            </a:lvl5pPr>
            <a:lvl6pPr marL="2378560" indent="-216233" algn="ctr" defTabSz="914485" rtl="0" eaLnBrk="0" fontAlgn="base" hangingPunct="0">
              <a:spcBef>
                <a:spcPct val="0"/>
              </a:spcBef>
              <a:spcAft>
                <a:spcPct val="0"/>
              </a:spcAft>
              <a:defRPr sz="800">
                <a:solidFill>
                  <a:schemeClr val="tx1"/>
                </a:solidFill>
                <a:latin typeface="Arial" pitchFamily="34" charset="0"/>
              </a:defRPr>
            </a:lvl6pPr>
            <a:lvl7pPr marL="2811026" indent="-216233" algn="ctr" defTabSz="914485" rtl="0" eaLnBrk="0" fontAlgn="base" hangingPunct="0">
              <a:spcBef>
                <a:spcPct val="0"/>
              </a:spcBef>
              <a:spcAft>
                <a:spcPct val="0"/>
              </a:spcAft>
              <a:defRPr sz="800">
                <a:solidFill>
                  <a:schemeClr val="tx1"/>
                </a:solidFill>
                <a:latin typeface="Arial" pitchFamily="34" charset="0"/>
              </a:defRPr>
            </a:lvl7pPr>
            <a:lvl8pPr marL="3243491" indent="-216233" algn="ctr" defTabSz="914485" rtl="0" eaLnBrk="0" fontAlgn="base" hangingPunct="0">
              <a:spcBef>
                <a:spcPct val="0"/>
              </a:spcBef>
              <a:spcAft>
                <a:spcPct val="0"/>
              </a:spcAft>
              <a:defRPr sz="800">
                <a:solidFill>
                  <a:schemeClr val="tx1"/>
                </a:solidFill>
                <a:latin typeface="Arial" pitchFamily="34" charset="0"/>
              </a:defRPr>
            </a:lvl8pPr>
            <a:lvl9pPr marL="3675957" indent="-216233" algn="ctr" defTabSz="914485" rtl="0" eaLnBrk="0" fontAlgn="base" hangingPunct="0">
              <a:spcBef>
                <a:spcPct val="0"/>
              </a:spcBef>
              <a:spcAft>
                <a:spcPct val="0"/>
              </a:spcAft>
              <a:defRPr sz="800">
                <a:solidFill>
                  <a:schemeClr val="tx1"/>
                </a:solidFill>
                <a:latin typeface="Arial" pitchFamily="34" charset="0"/>
              </a:defRPr>
            </a:lvl9pPr>
          </a:lstStyle>
          <a:p>
            <a:pPr eaLnBrk="1" hangingPunct="1"/>
            <a:fld id="{86A00B69-0C43-470D-897B-5C2129A2A2DF}" type="slidenum">
              <a:rPr lang="en-US" sz="1200"/>
              <a:pPr eaLnBrk="1" hangingPunct="1"/>
              <a:t>4</a:t>
            </a:fld>
            <a:endParaRPr 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sz="800">
                <a:solidFill>
                  <a:schemeClr val="tx1"/>
                </a:solidFill>
                <a:latin typeface="Arial" pitchFamily="34" charset="0"/>
              </a:defRPr>
            </a:lvl1pPr>
            <a:lvl2pPr marL="702756" indent="-270291" defTabSz="914485" eaLnBrk="0" hangingPunct="0">
              <a:defRPr sz="800">
                <a:solidFill>
                  <a:schemeClr val="tx1"/>
                </a:solidFill>
                <a:latin typeface="Arial" pitchFamily="34" charset="0"/>
              </a:defRPr>
            </a:lvl2pPr>
            <a:lvl3pPr marL="1081164" indent="-216233" defTabSz="914485" eaLnBrk="0" hangingPunct="0">
              <a:defRPr sz="800">
                <a:solidFill>
                  <a:schemeClr val="tx1"/>
                </a:solidFill>
                <a:latin typeface="Arial" pitchFamily="34" charset="0"/>
              </a:defRPr>
            </a:lvl3pPr>
            <a:lvl4pPr marL="1513629" indent="-216233" defTabSz="914485" eaLnBrk="0" hangingPunct="0">
              <a:defRPr sz="800">
                <a:solidFill>
                  <a:schemeClr val="tx1"/>
                </a:solidFill>
                <a:latin typeface="Arial" pitchFamily="34" charset="0"/>
              </a:defRPr>
            </a:lvl4pPr>
            <a:lvl5pPr marL="1946095" indent="-216233" defTabSz="914485" eaLnBrk="0" hangingPunct="0">
              <a:defRPr sz="800">
                <a:solidFill>
                  <a:schemeClr val="tx1"/>
                </a:solidFill>
                <a:latin typeface="Arial" pitchFamily="34" charset="0"/>
              </a:defRPr>
            </a:lvl5pPr>
            <a:lvl6pPr marL="2378560" indent="-216233" algn="ctr" defTabSz="914485" rtl="0" eaLnBrk="0" fontAlgn="base" hangingPunct="0">
              <a:spcBef>
                <a:spcPct val="0"/>
              </a:spcBef>
              <a:spcAft>
                <a:spcPct val="0"/>
              </a:spcAft>
              <a:defRPr sz="800">
                <a:solidFill>
                  <a:schemeClr val="tx1"/>
                </a:solidFill>
                <a:latin typeface="Arial" pitchFamily="34" charset="0"/>
              </a:defRPr>
            </a:lvl6pPr>
            <a:lvl7pPr marL="2811026" indent="-216233" algn="ctr" defTabSz="914485" rtl="0" eaLnBrk="0" fontAlgn="base" hangingPunct="0">
              <a:spcBef>
                <a:spcPct val="0"/>
              </a:spcBef>
              <a:spcAft>
                <a:spcPct val="0"/>
              </a:spcAft>
              <a:defRPr sz="800">
                <a:solidFill>
                  <a:schemeClr val="tx1"/>
                </a:solidFill>
                <a:latin typeface="Arial" pitchFamily="34" charset="0"/>
              </a:defRPr>
            </a:lvl7pPr>
            <a:lvl8pPr marL="3243491" indent="-216233" algn="ctr" defTabSz="914485" rtl="0" eaLnBrk="0" fontAlgn="base" hangingPunct="0">
              <a:spcBef>
                <a:spcPct val="0"/>
              </a:spcBef>
              <a:spcAft>
                <a:spcPct val="0"/>
              </a:spcAft>
              <a:defRPr sz="800">
                <a:solidFill>
                  <a:schemeClr val="tx1"/>
                </a:solidFill>
                <a:latin typeface="Arial" pitchFamily="34" charset="0"/>
              </a:defRPr>
            </a:lvl8pPr>
            <a:lvl9pPr marL="3675957" indent="-216233" algn="ctr" defTabSz="914485" rtl="0" eaLnBrk="0" fontAlgn="base" hangingPunct="0">
              <a:spcBef>
                <a:spcPct val="0"/>
              </a:spcBef>
              <a:spcAft>
                <a:spcPct val="0"/>
              </a:spcAft>
              <a:defRPr sz="800">
                <a:solidFill>
                  <a:schemeClr val="tx1"/>
                </a:solidFill>
                <a:latin typeface="Arial" pitchFamily="34" charset="0"/>
              </a:defRPr>
            </a:lvl9pPr>
          </a:lstStyle>
          <a:p>
            <a:pPr eaLnBrk="1" hangingPunct="1"/>
            <a:fld id="{24B7B03F-60C3-4C73-B995-6C25E2F88F6F}" type="slidenum">
              <a:rPr lang="en-US" sz="1200"/>
              <a:pPr eaLnBrk="1" hangingPunct="1"/>
              <a:t>5</a:t>
            </a:fld>
            <a:endParaRPr 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sz="800">
                <a:solidFill>
                  <a:schemeClr val="tx1"/>
                </a:solidFill>
                <a:latin typeface="Arial" pitchFamily="34" charset="0"/>
              </a:defRPr>
            </a:lvl1pPr>
            <a:lvl2pPr marL="702756" indent="-270291" defTabSz="914485" eaLnBrk="0" hangingPunct="0">
              <a:defRPr sz="800">
                <a:solidFill>
                  <a:schemeClr val="tx1"/>
                </a:solidFill>
                <a:latin typeface="Arial" pitchFamily="34" charset="0"/>
              </a:defRPr>
            </a:lvl2pPr>
            <a:lvl3pPr marL="1081164" indent="-216233" defTabSz="914485" eaLnBrk="0" hangingPunct="0">
              <a:defRPr sz="800">
                <a:solidFill>
                  <a:schemeClr val="tx1"/>
                </a:solidFill>
                <a:latin typeface="Arial" pitchFamily="34" charset="0"/>
              </a:defRPr>
            </a:lvl3pPr>
            <a:lvl4pPr marL="1513629" indent="-216233" defTabSz="914485" eaLnBrk="0" hangingPunct="0">
              <a:defRPr sz="800">
                <a:solidFill>
                  <a:schemeClr val="tx1"/>
                </a:solidFill>
                <a:latin typeface="Arial" pitchFamily="34" charset="0"/>
              </a:defRPr>
            </a:lvl4pPr>
            <a:lvl5pPr marL="1946095" indent="-216233" defTabSz="914485" eaLnBrk="0" hangingPunct="0">
              <a:defRPr sz="800">
                <a:solidFill>
                  <a:schemeClr val="tx1"/>
                </a:solidFill>
                <a:latin typeface="Arial" pitchFamily="34" charset="0"/>
              </a:defRPr>
            </a:lvl5pPr>
            <a:lvl6pPr marL="2378560" indent="-216233" algn="ctr" defTabSz="914485" rtl="0" eaLnBrk="0" fontAlgn="base" hangingPunct="0">
              <a:spcBef>
                <a:spcPct val="0"/>
              </a:spcBef>
              <a:spcAft>
                <a:spcPct val="0"/>
              </a:spcAft>
              <a:defRPr sz="800">
                <a:solidFill>
                  <a:schemeClr val="tx1"/>
                </a:solidFill>
                <a:latin typeface="Arial" pitchFamily="34" charset="0"/>
              </a:defRPr>
            </a:lvl6pPr>
            <a:lvl7pPr marL="2811026" indent="-216233" algn="ctr" defTabSz="914485" rtl="0" eaLnBrk="0" fontAlgn="base" hangingPunct="0">
              <a:spcBef>
                <a:spcPct val="0"/>
              </a:spcBef>
              <a:spcAft>
                <a:spcPct val="0"/>
              </a:spcAft>
              <a:defRPr sz="800">
                <a:solidFill>
                  <a:schemeClr val="tx1"/>
                </a:solidFill>
                <a:latin typeface="Arial" pitchFamily="34" charset="0"/>
              </a:defRPr>
            </a:lvl7pPr>
            <a:lvl8pPr marL="3243491" indent="-216233" algn="ctr" defTabSz="914485" rtl="0" eaLnBrk="0" fontAlgn="base" hangingPunct="0">
              <a:spcBef>
                <a:spcPct val="0"/>
              </a:spcBef>
              <a:spcAft>
                <a:spcPct val="0"/>
              </a:spcAft>
              <a:defRPr sz="800">
                <a:solidFill>
                  <a:schemeClr val="tx1"/>
                </a:solidFill>
                <a:latin typeface="Arial" pitchFamily="34" charset="0"/>
              </a:defRPr>
            </a:lvl8pPr>
            <a:lvl9pPr marL="3675957" indent="-216233" algn="ctr" defTabSz="914485" rtl="0" eaLnBrk="0" fontAlgn="base" hangingPunct="0">
              <a:spcBef>
                <a:spcPct val="0"/>
              </a:spcBef>
              <a:spcAft>
                <a:spcPct val="0"/>
              </a:spcAft>
              <a:defRPr sz="800">
                <a:solidFill>
                  <a:schemeClr val="tx1"/>
                </a:solidFill>
                <a:latin typeface="Arial" pitchFamily="34" charset="0"/>
              </a:defRPr>
            </a:lvl9pPr>
          </a:lstStyle>
          <a:p>
            <a:pPr eaLnBrk="1" hangingPunct="1"/>
            <a:fld id="{84F2EE8A-5A1D-41C9-9537-5E7F419B10EA}" type="slidenum">
              <a:rPr lang="en-US" sz="1200"/>
              <a:pPr eaLnBrk="1" hangingPunct="1"/>
              <a:t>6</a:t>
            </a:fld>
            <a:endParaRPr 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09/01/1440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52119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09/01/1440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19057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09/01/1440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131020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09/01/1440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2033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60D611-E3D0-46A7-A75B-2F66D0029496}" type="datetimeFigureOut">
              <a:rPr lang="ar-SA" smtClean="0"/>
              <a:t>09/01/1440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15798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4960D611-E3D0-46A7-A75B-2F66D0029496}" type="datetimeFigureOut">
              <a:rPr lang="ar-SA" smtClean="0"/>
              <a:t>09/01/1440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585108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4960D611-E3D0-46A7-A75B-2F66D0029496}" type="datetimeFigureOut">
              <a:rPr lang="ar-SA" smtClean="0"/>
              <a:t>09/01/1440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47298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4960D611-E3D0-46A7-A75B-2F66D0029496}" type="datetimeFigureOut">
              <a:rPr lang="ar-SA" smtClean="0"/>
              <a:t>09/01/1440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54474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0D611-E3D0-46A7-A75B-2F66D0029496}" type="datetimeFigureOut">
              <a:rPr lang="ar-SA" smtClean="0"/>
              <a:t>09/01/1440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38738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0D611-E3D0-46A7-A75B-2F66D0029496}" type="datetimeFigureOut">
              <a:rPr lang="ar-SA" smtClean="0"/>
              <a:t>09/01/1440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3453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0D611-E3D0-46A7-A75B-2F66D0029496}" type="datetimeFigureOut">
              <a:rPr lang="ar-SA" smtClean="0"/>
              <a:t>09/01/1440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112516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960D611-E3D0-46A7-A75B-2F66D0029496}" type="datetimeFigureOut">
              <a:rPr lang="ar-SA" smtClean="0"/>
              <a:t>09/01/1440</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59AA4C-EE45-4781-9EE1-94C7805A138F}" type="slidenum">
              <a:rPr lang="ar-SA" smtClean="0"/>
              <a:t>‹#›</a:t>
            </a:fld>
            <a:endParaRPr lang="ar-SA"/>
          </a:p>
        </p:txBody>
      </p:sp>
    </p:spTree>
    <p:extLst>
      <p:ext uri="{BB962C8B-B14F-4D97-AF65-F5344CB8AC3E}">
        <p14:creationId xmlns:p14="http://schemas.microsoft.com/office/powerpoint/2010/main" val="675636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76672"/>
            <a:ext cx="7846640" cy="2016223"/>
          </a:xfrm>
        </p:spPr>
        <p:txBody>
          <a:bodyPr>
            <a:normAutofit fontScale="90000"/>
          </a:bodyPr>
          <a:lstStyle/>
          <a:p>
            <a:r>
              <a:rPr lang="en-US" sz="4000" b="1" dirty="0" smtClean="0"/>
              <a:t/>
            </a:r>
            <a:br>
              <a:rPr lang="en-US" sz="4000" b="1" dirty="0" smtClean="0"/>
            </a:br>
            <a:r>
              <a:rPr lang="en-US" sz="4000" b="1" dirty="0"/>
              <a:t/>
            </a:r>
            <a:br>
              <a:rPr lang="en-US" sz="4000" b="1" dirty="0"/>
            </a:br>
            <a:r>
              <a:rPr lang="en-US" b="1" u="sng" dirty="0">
                <a:latin typeface="Algerian" pitchFamily="82" charset="0"/>
              </a:rPr>
              <a:t>Nanostructured Materials</a:t>
            </a:r>
            <a:r>
              <a:rPr lang="en-US" b="1" dirty="0" smtClean="0">
                <a:solidFill>
                  <a:srgbClr val="C00000"/>
                </a:solidFill>
                <a:latin typeface="Algerian" pitchFamily="82" charset="0"/>
              </a:rPr>
              <a:t/>
            </a:r>
            <a:br>
              <a:rPr lang="en-US" b="1" dirty="0" smtClean="0">
                <a:solidFill>
                  <a:srgbClr val="C00000"/>
                </a:solidFill>
                <a:latin typeface="Algerian" pitchFamily="82" charset="0"/>
              </a:rPr>
            </a:br>
            <a:r>
              <a:rPr lang="en-US" b="1" dirty="0">
                <a:solidFill>
                  <a:srgbClr val="C00000"/>
                </a:solidFill>
                <a:latin typeface="Algerian" pitchFamily="82" charset="0"/>
              </a:rPr>
              <a:t/>
            </a:r>
            <a:br>
              <a:rPr lang="en-US" b="1" dirty="0">
                <a:solidFill>
                  <a:srgbClr val="C00000"/>
                </a:solidFill>
                <a:latin typeface="Algerian" pitchFamily="82" charset="0"/>
              </a:rPr>
            </a:br>
            <a:r>
              <a:rPr lang="en-US" sz="4000" b="1" dirty="0" smtClean="0"/>
              <a:t>                          </a:t>
            </a:r>
            <a:r>
              <a:rPr lang="en-US" sz="3600" b="1" dirty="0" smtClean="0"/>
              <a:t>lecture-6</a:t>
            </a:r>
            <a:r>
              <a:rPr lang="en-US" sz="4000" b="1" dirty="0" smtClean="0"/>
              <a:t>                               </a:t>
            </a:r>
            <a:r>
              <a:rPr lang="en-US" sz="4000" b="1" dirty="0" smtClean="0"/>
              <a:t/>
            </a:r>
            <a:br>
              <a:rPr lang="en-US" sz="4000" b="1" dirty="0" smtClean="0"/>
            </a:br>
            <a:r>
              <a:rPr lang="en-US" dirty="0"/>
              <a:t/>
            </a:r>
            <a:br>
              <a:rPr lang="en-US" dirty="0"/>
            </a:br>
            <a:endParaRPr lang="ar-SA" dirty="0"/>
          </a:p>
        </p:txBody>
      </p:sp>
      <p:sp>
        <p:nvSpPr>
          <p:cNvPr id="3" name="Subtitle 2"/>
          <p:cNvSpPr>
            <a:spLocks noGrp="1"/>
          </p:cNvSpPr>
          <p:nvPr>
            <p:ph type="subTitle" idx="1"/>
          </p:nvPr>
        </p:nvSpPr>
        <p:spPr>
          <a:xfrm>
            <a:off x="179512" y="2420888"/>
            <a:ext cx="8784976" cy="3312368"/>
          </a:xfrm>
        </p:spPr>
        <p:txBody>
          <a:bodyPr>
            <a:normAutofit fontScale="77500" lnSpcReduction="20000"/>
          </a:bodyPr>
          <a:lstStyle/>
          <a:p>
            <a:pPr eaLnBrk="0" fontAlgn="base" hangingPunct="0"/>
            <a:r>
              <a:rPr lang="en-US" sz="7000" b="1" u="sng" dirty="0">
                <a:solidFill>
                  <a:srgbClr val="FF0000"/>
                </a:solidFill>
                <a:latin typeface="Vijaya" pitchFamily="34" charset="0"/>
                <a:cs typeface="Vijaya" pitchFamily="34" charset="0"/>
              </a:rPr>
              <a:t>Applications of nanomaterial in </a:t>
            </a:r>
            <a:r>
              <a:rPr lang="en-US" sz="7000" b="1" u="sng" dirty="0" smtClean="0">
                <a:solidFill>
                  <a:srgbClr val="FF0000"/>
                </a:solidFill>
                <a:latin typeface="Vijaya" pitchFamily="34" charset="0"/>
                <a:cs typeface="Vijaya" pitchFamily="34" charset="0"/>
              </a:rPr>
              <a:t>various fiel</a:t>
            </a:r>
            <a:r>
              <a:rPr lang="en-US" sz="7000" b="1" u="sng" dirty="0" smtClean="0">
                <a:solidFill>
                  <a:srgbClr val="FF0000"/>
                </a:solidFill>
                <a:effectLst>
                  <a:outerShdw blurRad="38100" dist="38100" dir="2700000" algn="tl">
                    <a:srgbClr val="C0C0C0"/>
                  </a:outerShdw>
                </a:effectLst>
                <a:latin typeface="Vijaya" pitchFamily="34" charset="0"/>
                <a:cs typeface="Vijaya" pitchFamily="34" charset="0"/>
              </a:rPr>
              <a:t>d</a:t>
            </a:r>
            <a:endParaRPr lang="en-US" sz="7000" b="1" u="sng" dirty="0" smtClean="0">
              <a:solidFill>
                <a:srgbClr val="FF0000"/>
              </a:solidFill>
              <a:latin typeface="Vijaya" pitchFamily="34" charset="0"/>
              <a:cs typeface="Vijaya" pitchFamily="34" charset="0"/>
            </a:endParaRPr>
          </a:p>
          <a:p>
            <a:pPr eaLnBrk="0" fontAlgn="base" hangingPunct="0"/>
            <a:r>
              <a:rPr lang="en-US" sz="6000" b="1" dirty="0">
                <a:effectLst>
                  <a:outerShdw blurRad="38100" dist="38100" dir="2700000" algn="tl">
                    <a:srgbClr val="C0C0C0"/>
                  </a:outerShdw>
                </a:effectLst>
              </a:rPr>
              <a:t> </a:t>
            </a:r>
            <a:endParaRPr lang="en-US" dirty="0"/>
          </a:p>
          <a:p>
            <a:pPr eaLnBrk="0" fontAlgn="base" hangingPunct="0"/>
            <a:r>
              <a:rPr lang="en-US" b="1" u="sng" dirty="0">
                <a:effectLst>
                  <a:outerShdw blurRad="38100" dist="38100" dir="2700000" algn="tl">
                    <a:srgbClr val="C0C0C0"/>
                  </a:outerShdw>
                </a:effectLst>
              </a:rPr>
              <a:t> </a:t>
            </a:r>
            <a:endParaRPr lang="en-US" sz="12800" dirty="0"/>
          </a:p>
          <a:p>
            <a:r>
              <a:rPr lang="en-US" sz="6400" b="1" i="1" dirty="0" smtClean="0">
                <a:solidFill>
                  <a:srgbClr val="C00000"/>
                </a:solidFill>
              </a:rPr>
              <a:t>Dr. </a:t>
            </a:r>
            <a:r>
              <a:rPr lang="en-US" sz="6400" b="1" i="1" dirty="0" err="1" smtClean="0">
                <a:solidFill>
                  <a:srgbClr val="C00000"/>
                </a:solidFill>
              </a:rPr>
              <a:t>Suha</a:t>
            </a:r>
            <a:r>
              <a:rPr lang="en-US" sz="6400" b="1" i="1" dirty="0" smtClean="0">
                <a:solidFill>
                  <a:srgbClr val="C00000"/>
                </a:solidFill>
              </a:rPr>
              <a:t> I. Al- </a:t>
            </a:r>
            <a:r>
              <a:rPr lang="en-US" sz="6400" b="1" i="1" dirty="0" err="1" smtClean="0">
                <a:solidFill>
                  <a:srgbClr val="C00000"/>
                </a:solidFill>
              </a:rPr>
              <a:t>Nassar</a:t>
            </a:r>
            <a:endParaRPr lang="ar-SA" sz="6400" i="1" dirty="0">
              <a:solidFill>
                <a:srgbClr val="C00000"/>
              </a:solidFill>
            </a:endParaRPr>
          </a:p>
        </p:txBody>
      </p:sp>
    </p:spTree>
    <p:extLst>
      <p:ext uri="{BB962C8B-B14F-4D97-AF65-F5344CB8AC3E}">
        <p14:creationId xmlns:p14="http://schemas.microsoft.com/office/powerpoint/2010/main" val="324582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6281848"/>
          </a:xfrm>
          <a:prstGeom prst="rect">
            <a:avLst/>
          </a:prstGeom>
        </p:spPr>
        <p:txBody>
          <a:bodyPr wrap="square">
            <a:spAutoFit/>
          </a:bodyPr>
          <a:lstStyle/>
          <a:p>
            <a:pPr algn="just" rtl="0">
              <a:lnSpc>
                <a:spcPct val="150000"/>
              </a:lnSpc>
            </a:pPr>
            <a:r>
              <a:rPr lang="en-US" b="1" u="sng" dirty="0"/>
              <a:t>8- Catalysis</a:t>
            </a:r>
            <a:endParaRPr lang="en-US" dirty="0"/>
          </a:p>
          <a:p>
            <a:pPr algn="just" rtl="0">
              <a:lnSpc>
                <a:spcPct val="150000"/>
              </a:lnSpc>
            </a:pPr>
            <a:r>
              <a:rPr lang="en-US" dirty="0"/>
              <a:t>Due to their enhanced chemical activity, </a:t>
            </a:r>
            <a:r>
              <a:rPr lang="en-US" dirty="0" err="1"/>
              <a:t>nanomaterials</a:t>
            </a:r>
            <a:r>
              <a:rPr lang="en-US" dirty="0"/>
              <a:t> can be used as catalysts to react with such noxious and toxic gases as carbon monoxide and nitrogen oxide in automobile catalytic converters and power generation equipment to prevent environmental pollution arising from burning gasoline and coal.</a:t>
            </a:r>
          </a:p>
          <a:p>
            <a:pPr algn="just" rtl="0">
              <a:lnSpc>
                <a:spcPct val="150000"/>
              </a:lnSpc>
            </a:pPr>
            <a:r>
              <a:rPr lang="en-US" dirty="0"/>
              <a:t>Higher surface area available with the nanomaterial counterparts, </a:t>
            </a:r>
            <a:r>
              <a:rPr lang="en-US" dirty="0" err="1"/>
              <a:t>nano</a:t>
            </a:r>
            <a:r>
              <a:rPr lang="en-US" dirty="0"/>
              <a:t>-catalysts tend to have exceptional surface activity. For example, reaction rate at </a:t>
            </a:r>
            <a:r>
              <a:rPr lang="en-US" dirty="0" err="1"/>
              <a:t>nano</a:t>
            </a:r>
            <a:r>
              <a:rPr lang="en-US" dirty="0"/>
              <a:t>-aluminum can go so high, that it is utilized as a solid-fuel in rocket propulsion, whereas the bulk aluminum is widely used in utensils. Nano-aluminum becomes highly reactive and supplies the required thrust to send off pay loads in space. Similarly, catalysts assisting or retarding the reaction rates are dependent on the surface activity, and can very well be utilized in manipulating the rate-controlling step.</a:t>
            </a:r>
          </a:p>
          <a:p>
            <a:pPr algn="just" rtl="0">
              <a:lnSpc>
                <a:spcPct val="150000"/>
              </a:lnSpc>
            </a:pPr>
            <a:r>
              <a:rPr lang="en-US" b="1" u="sng" dirty="0" smtClean="0"/>
              <a:t>9-Security applications</a:t>
            </a:r>
            <a:endParaRPr lang="en-US" dirty="0" smtClean="0"/>
          </a:p>
          <a:p>
            <a:pPr algn="just" rtl="0">
              <a:lnSpc>
                <a:spcPct val="150000"/>
              </a:lnSpc>
            </a:pPr>
            <a:r>
              <a:rPr lang="en-US" dirty="0" err="1" smtClean="0"/>
              <a:t>Nanoscale</a:t>
            </a:r>
            <a:r>
              <a:rPr lang="en-US" dirty="0" smtClean="0"/>
              <a:t> lattices are being incorporated into banknotes in the new generation of anti-counterfeiting strategies; the lattice acts as a diffraction grating and produces a visible </a:t>
            </a:r>
            <a:r>
              <a:rPr lang="en-US" dirty="0" err="1" smtClean="0"/>
              <a:t>coloured</a:t>
            </a:r>
            <a:r>
              <a:rPr lang="en-US" dirty="0" smtClean="0"/>
              <a:t> pattern on the note that is extremely difficult to reproduce.</a:t>
            </a:r>
            <a:endParaRPr lang="en-US" dirty="0"/>
          </a:p>
        </p:txBody>
      </p:sp>
    </p:spTree>
    <p:extLst>
      <p:ext uri="{BB962C8B-B14F-4D97-AF65-F5344CB8AC3E}">
        <p14:creationId xmlns:p14="http://schemas.microsoft.com/office/powerpoint/2010/main" val="754987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827584" y="1412776"/>
            <a:ext cx="7787208" cy="5184576"/>
          </a:xfrm>
          <a:prstGeom prst="rect">
            <a:avLst/>
          </a:prstGeom>
        </p:spPr>
        <p:txBody>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defRPr/>
            </a:pPr>
            <a:endParaRPr lang="en-CA" sz="2000" dirty="0" smtClean="0"/>
          </a:p>
        </p:txBody>
      </p:sp>
      <p:sp>
        <p:nvSpPr>
          <p:cNvPr id="7" name="Rectangle 6"/>
          <p:cNvSpPr/>
          <p:nvPr/>
        </p:nvSpPr>
        <p:spPr>
          <a:xfrm>
            <a:off x="251520" y="260648"/>
            <a:ext cx="8892480" cy="5955476"/>
          </a:xfrm>
          <a:prstGeom prst="rect">
            <a:avLst/>
          </a:prstGeom>
        </p:spPr>
        <p:txBody>
          <a:bodyPr wrap="square">
            <a:spAutoFit/>
          </a:bodyPr>
          <a:lstStyle/>
          <a:p>
            <a:pPr algn="just" rtl="0">
              <a:lnSpc>
                <a:spcPct val="150000"/>
              </a:lnSpc>
            </a:pPr>
            <a:r>
              <a:rPr lang="en-US" sz="2000" b="1" u="sng" dirty="0"/>
              <a:t>10-  Fuel cells</a:t>
            </a:r>
            <a:endParaRPr lang="en-US" sz="2000" dirty="0"/>
          </a:p>
          <a:p>
            <a:pPr algn="just" rtl="0">
              <a:lnSpc>
                <a:spcPct val="150000"/>
              </a:lnSpc>
            </a:pPr>
            <a:r>
              <a:rPr lang="en-US" dirty="0"/>
              <a:t>A fuel cell is an electrochemical energy conversion device that converts the chemical energy from fuel (on the anode side) and oxidant (on the cathode side) directly into electricity. The heart of fuel cell is the electrodes. The performance of a fuel cell electrode can be optimized in two ways; by improving the physical structure and by using more active electro catalyst. A good structure of electrode must provide ample surface area, provide maximum contact of catalyst, reactant gas and electrolyte, facilitate gas transport and provide good electronic conductance. </a:t>
            </a:r>
          </a:p>
          <a:p>
            <a:pPr algn="just" rtl="0">
              <a:lnSpc>
                <a:spcPct val="150000"/>
              </a:lnSpc>
            </a:pPr>
            <a:r>
              <a:rPr lang="en-US" dirty="0"/>
              <a:t>Over the last two decades, general interest and research in fuel cells has increased, because they have the potential to be more energy efficient than conventional power generation methods. </a:t>
            </a:r>
            <a:r>
              <a:rPr lang="en-US" dirty="0"/>
              <a:t>During this time period, researchers have begun using </a:t>
            </a:r>
            <a:r>
              <a:rPr lang="en-US" dirty="0" err="1"/>
              <a:t>nanomaterials</a:t>
            </a:r>
            <a:r>
              <a:rPr lang="en-US" dirty="0"/>
              <a:t> in the catalyst layer of fuel cell electrodes for a variety of reasons, including: increasing the active surface area of the anode and cathode catalyst, increasing the catalytic rate of oxidation or reduction and minimizing the weight of platinum and other precious metals in the fuel cell</a:t>
            </a:r>
            <a:endParaRPr lang="en-US" dirty="0"/>
          </a:p>
        </p:txBody>
      </p:sp>
    </p:spTree>
    <p:extLst>
      <p:ext uri="{BB962C8B-B14F-4D97-AF65-F5344CB8AC3E}">
        <p14:creationId xmlns:p14="http://schemas.microsoft.com/office/powerpoint/2010/main" val="2076489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697" y="0"/>
            <a:ext cx="8964488" cy="6740307"/>
          </a:xfrm>
          <a:prstGeom prst="rect">
            <a:avLst/>
          </a:prstGeom>
        </p:spPr>
        <p:txBody>
          <a:bodyPr wrap="square">
            <a:spAutoFit/>
          </a:bodyPr>
          <a:lstStyle/>
          <a:p>
            <a:pPr algn="just" rtl="0">
              <a:lnSpc>
                <a:spcPct val="150000"/>
              </a:lnSpc>
            </a:pPr>
            <a:r>
              <a:rPr lang="en-US" dirty="0" smtClean="0"/>
              <a:t>The </a:t>
            </a:r>
            <a:r>
              <a:rPr lang="en-US" dirty="0"/>
              <a:t>current generated at an electrode is proportional to the active surface of catalyst on the electrode surface, so higher power density fuel cells can be formed from </a:t>
            </a:r>
            <a:r>
              <a:rPr lang="en-US" dirty="0" err="1"/>
              <a:t>nanomaterials</a:t>
            </a:r>
            <a:r>
              <a:rPr lang="en-US" dirty="0"/>
              <a:t>, because </a:t>
            </a:r>
            <a:r>
              <a:rPr lang="en-US" dirty="0" err="1"/>
              <a:t>nanomaterials</a:t>
            </a:r>
            <a:r>
              <a:rPr lang="en-US" dirty="0"/>
              <a:t> have a higher surface area to volume ratio. Researchers have also shown that the </a:t>
            </a:r>
            <a:r>
              <a:rPr lang="en-US" dirty="0" err="1"/>
              <a:t>electrocatalytic</a:t>
            </a:r>
            <a:r>
              <a:rPr lang="en-US" dirty="0"/>
              <a:t> properties of the materials are sensitive to particle size, so increased catalytic activity can be observed </a:t>
            </a:r>
            <a:r>
              <a:rPr lang="en-US" dirty="0" smtClean="0"/>
              <a:t>for nanoparticles </a:t>
            </a:r>
            <a:r>
              <a:rPr lang="en-US" dirty="0"/>
              <a:t>and nanomaterials.27-29 However, the most important goal has been to decrease the weight of platinum and other precious metals in the catalyst layer of the fuel cell, so that the fuel cell can be </a:t>
            </a:r>
            <a:r>
              <a:rPr lang="en-US" dirty="0" err="1"/>
              <a:t>costeffective</a:t>
            </a:r>
            <a:r>
              <a:rPr lang="en-US" dirty="0"/>
              <a:t>.</a:t>
            </a:r>
          </a:p>
          <a:p>
            <a:pPr algn="just" rtl="0">
              <a:lnSpc>
                <a:spcPct val="150000"/>
              </a:lnSpc>
            </a:pPr>
            <a:r>
              <a:rPr lang="en-US" dirty="0"/>
              <a:t>This has been the main limitation to the widespread use of fuel cells. Researchers have employed carbon </a:t>
            </a:r>
            <a:r>
              <a:rPr lang="en-US" dirty="0" err="1"/>
              <a:t>nanomaterials</a:t>
            </a:r>
            <a:r>
              <a:rPr lang="en-US" dirty="0"/>
              <a:t> as supports for dispersions of platinum </a:t>
            </a:r>
            <a:r>
              <a:rPr lang="en-US" dirty="0" err="1"/>
              <a:t>nanomaterials</a:t>
            </a:r>
            <a:r>
              <a:rPr lang="en-US" dirty="0"/>
              <a:t>. This allows for a decrease in the weight of platinum needed to produce the same surface area of active platinum catalyst. </a:t>
            </a:r>
          </a:p>
          <a:p>
            <a:pPr algn="just" rtl="0">
              <a:lnSpc>
                <a:spcPct val="150000"/>
              </a:lnSpc>
            </a:pPr>
            <a:r>
              <a:rPr lang="en-US" dirty="0"/>
              <a:t>Solid oxide fuel cells (SOFCs) offer the advantage over other fuel cell designs in that they do not require expensive, precious metal catalysts and can operate effectively without extensive purification of fuel sources. The activity of doped rare-earth oxide electrodes such as yttrium stabilized zirconia (YSZ) is directly related to their surface areas. Nanoparticles exhibit the high surface required for developing SOFC technologies.</a:t>
            </a:r>
            <a:endParaRPr lang="ar-SA" dirty="0"/>
          </a:p>
        </p:txBody>
      </p:sp>
    </p:spTree>
    <p:extLst>
      <p:ext uri="{BB962C8B-B14F-4D97-AF65-F5344CB8AC3E}">
        <p14:creationId xmlns:p14="http://schemas.microsoft.com/office/powerpoint/2010/main" val="2764535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79512" y="404664"/>
            <a:ext cx="8959417" cy="6453336"/>
          </a:xfrm>
          <a:prstGeom prst="rect">
            <a:avLst/>
          </a:prstGeom>
          <a:noFill/>
          <a:ln>
            <a:noFill/>
          </a:ln>
        </p:spPr>
      </p:pic>
    </p:spTree>
    <p:extLst>
      <p:ext uri="{BB962C8B-B14F-4D97-AF65-F5344CB8AC3E}">
        <p14:creationId xmlns:p14="http://schemas.microsoft.com/office/powerpoint/2010/main" val="2226118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562074"/>
          </a:xfrm>
        </p:spPr>
        <p:txBody>
          <a:bodyPr>
            <a:noAutofit/>
          </a:bodyPr>
          <a:lstStyle/>
          <a:p>
            <a:pPr>
              <a:defRPr/>
            </a:pPr>
            <a:r>
              <a:rPr lang="en-US" b="1" u="sng" dirty="0">
                <a:solidFill>
                  <a:srgbClr val="FF0000"/>
                </a:solidFill>
              </a:rPr>
              <a:t>Toxicity of </a:t>
            </a:r>
            <a:r>
              <a:rPr lang="en-US" b="1" u="sng" dirty="0" err="1">
                <a:solidFill>
                  <a:srgbClr val="FF0000"/>
                </a:solidFill>
              </a:rPr>
              <a:t>nanomaterials</a:t>
            </a:r>
            <a:endParaRPr lang="en-CA" b="1" dirty="0" smtClean="0">
              <a:solidFill>
                <a:srgbClr val="FF0000"/>
              </a:solidFill>
            </a:endParaRPr>
          </a:p>
        </p:txBody>
      </p:sp>
      <p:sp>
        <p:nvSpPr>
          <p:cNvPr id="5" name="Rectangle 3"/>
          <p:cNvSpPr txBox="1">
            <a:spLocks noChangeArrowheads="1"/>
          </p:cNvSpPr>
          <p:nvPr/>
        </p:nvSpPr>
        <p:spPr>
          <a:xfrm>
            <a:off x="0" y="836712"/>
            <a:ext cx="8913168" cy="5904656"/>
          </a:xfrm>
          <a:prstGeom prst="rect">
            <a:avLst/>
          </a:prstGeom>
        </p:spPr>
        <p:txBody>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lnSpc>
                <a:spcPct val="150000"/>
              </a:lnSpc>
            </a:pPr>
            <a:r>
              <a:rPr lang="en-US" sz="2000" dirty="0"/>
              <a:t>Certain properties of </a:t>
            </a:r>
            <a:r>
              <a:rPr lang="en-US" sz="2000" dirty="0" err="1"/>
              <a:t>nanomaterials</a:t>
            </a:r>
            <a:r>
              <a:rPr lang="en-US" sz="2000" dirty="0"/>
              <a:t> that are generally recognized as unique, such as small size, large specific surface area or surface activity, may trigger the toxicity of </a:t>
            </a:r>
            <a:r>
              <a:rPr lang="en-US" sz="2000" dirty="0" err="1"/>
              <a:t>nanomaterials</a:t>
            </a:r>
            <a:r>
              <a:rPr lang="en-US" sz="2000" dirty="0"/>
              <a:t> .The major </a:t>
            </a:r>
            <a:r>
              <a:rPr lang="en-US" sz="2000" dirty="0" smtClean="0"/>
              <a:t>factors determining </a:t>
            </a:r>
            <a:r>
              <a:rPr lang="en-US" sz="2000" dirty="0"/>
              <a:t>the toxicity of those substances also include the size distribution of nanoparticles, their shape, chemical composition, electron properties, reactivity of surface groups and aggregation capacity. </a:t>
            </a:r>
          </a:p>
          <a:p>
            <a:pPr algn="l" rtl="0">
              <a:lnSpc>
                <a:spcPct val="150000"/>
              </a:lnSpc>
            </a:pPr>
            <a:r>
              <a:rPr lang="en-US" sz="2000" dirty="0"/>
              <a:t>In order to provide an objective assessment of the toxicity of the given material, an individual analytical procedure is required, taking into consideration </a:t>
            </a:r>
            <a:r>
              <a:rPr lang="en-US" sz="2000" dirty="0" smtClean="0"/>
              <a:t>the specific </a:t>
            </a:r>
            <a:r>
              <a:rPr lang="en-US" sz="2000" dirty="0"/>
              <a:t>nature of the analyzed structure. It should also be pointed out that the development of nanotechnology should be accompanied  by corresponding development of test methods of nanostructures, especially in terms of safety of application</a:t>
            </a:r>
            <a:r>
              <a:rPr lang="en-US" sz="2000" b="1" u="sng" dirty="0"/>
              <a:t>.</a:t>
            </a:r>
            <a:endParaRPr lang="en-US" sz="2000" dirty="0"/>
          </a:p>
        </p:txBody>
      </p:sp>
    </p:spTree>
    <p:extLst>
      <p:ext uri="{BB962C8B-B14F-4D97-AF65-F5344CB8AC3E}">
        <p14:creationId xmlns:p14="http://schemas.microsoft.com/office/powerpoint/2010/main" val="3068512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856984" cy="6046271"/>
          </a:xfrm>
          <a:prstGeom prst="rect">
            <a:avLst/>
          </a:prstGeom>
        </p:spPr>
        <p:txBody>
          <a:bodyPr wrap="square">
            <a:spAutoFit/>
          </a:bodyPr>
          <a:lstStyle/>
          <a:p>
            <a:pPr algn="l" rtl="0">
              <a:lnSpc>
                <a:spcPct val="150000"/>
              </a:lnSpc>
            </a:pPr>
            <a:r>
              <a:rPr lang="en-US" sz="2000" dirty="0"/>
              <a:t>Although several studies have found a correlation between the specific surface area and the toxicity, there seems to be a consensus in the scientific community to agree that several factors contribute to the toxicity of these new generation products and that it is currently impossible, from our fragmentary knowledge, to balance their respective weight or accurately predict the toxicity of a new nanoparticle. Published studies link observed effects which are due to different parameters :</a:t>
            </a:r>
          </a:p>
          <a:p>
            <a:pPr algn="l" rtl="0">
              <a:lnSpc>
                <a:spcPct val="150000"/>
              </a:lnSpc>
            </a:pPr>
            <a:r>
              <a:rPr lang="en-US" sz="2000" dirty="0"/>
              <a:t>specific surface area, number of particles, size and size distribution,  concentration, surface state (contamination, electric charge), degree of particle agglomeration and site of deposition in the lungs </a:t>
            </a:r>
            <a:r>
              <a:rPr lang="en-US" sz="2000" b="1" u="sng" dirty="0"/>
              <a:t> </a:t>
            </a:r>
            <a:r>
              <a:rPr lang="en-US" sz="2000" dirty="0"/>
              <a:t>the surface electrical charge, shape, porosity, crystalline structure, the potential of electrostatic attraction, method for particle synthesis, hydrophilic/hydrophobic character and post-synthesis modifications (the surface coating to prevent agglomeration). The presence of contaminants such as metals can also promote the formation of free radicals and inflammation. </a:t>
            </a:r>
          </a:p>
        </p:txBody>
      </p:sp>
    </p:spTree>
    <p:extLst>
      <p:ext uri="{BB962C8B-B14F-4D97-AF65-F5344CB8AC3E}">
        <p14:creationId xmlns:p14="http://schemas.microsoft.com/office/powerpoint/2010/main" val="25499137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081" y="21441"/>
            <a:ext cx="9036496" cy="7755969"/>
          </a:xfrm>
          <a:prstGeom prst="rect">
            <a:avLst/>
          </a:prstGeom>
        </p:spPr>
        <p:txBody>
          <a:bodyPr wrap="square">
            <a:spAutoFit/>
          </a:bodyPr>
          <a:lstStyle/>
          <a:p>
            <a:pPr algn="l" rtl="0">
              <a:lnSpc>
                <a:spcPct val="150000"/>
              </a:lnSpc>
            </a:pPr>
            <a:r>
              <a:rPr lang="en-US" sz="2000" dirty="0" smtClean="0"/>
              <a:t>To </a:t>
            </a:r>
            <a:r>
              <a:rPr lang="en-US" sz="2000" dirty="0"/>
              <a:t>understand specific toxicity of nanoparticles, a recent publication describes mainly two major types of mechanisms as being at the origin of the toxicological effects of </a:t>
            </a:r>
            <a:r>
              <a:rPr lang="en-US" sz="2000" dirty="0" err="1"/>
              <a:t>nanomaterials</a:t>
            </a:r>
            <a:r>
              <a:rPr lang="en-US" sz="2000" dirty="0"/>
              <a:t>:</a:t>
            </a:r>
          </a:p>
          <a:p>
            <a:pPr algn="l" rtl="0">
              <a:lnSpc>
                <a:spcPct val="150000"/>
              </a:lnSpc>
            </a:pPr>
            <a:r>
              <a:rPr lang="en-US" sz="2000" dirty="0"/>
              <a:t>(</a:t>
            </a:r>
            <a:r>
              <a:rPr lang="en-US" sz="2000" b="1" dirty="0"/>
              <a:t>i) oxidative stress induction:</a:t>
            </a:r>
            <a:r>
              <a:rPr lang="en-US" sz="2000" dirty="0"/>
              <a:t> metal </a:t>
            </a:r>
            <a:r>
              <a:rPr lang="en-US" sz="2000" dirty="0" err="1"/>
              <a:t>nanomaterials</a:t>
            </a:r>
            <a:r>
              <a:rPr lang="en-US" sz="2000" dirty="0"/>
              <a:t> can produce significant quantities of reactive forms of oxygen (still called free radicals) on their surface or induce their excessive production by cells. These molecules are of a high biological reactivity, and can damage the walls of the cells, which can induce reactions of inflammation, and fibrosis</a:t>
            </a:r>
            <a:r>
              <a:rPr lang="en-US" sz="2000" dirty="0" smtClean="0"/>
              <a:t>.</a:t>
            </a:r>
            <a:r>
              <a:rPr lang="en-US" sz="2000" dirty="0"/>
              <a:t> They can also adversely </a:t>
            </a:r>
            <a:r>
              <a:rPr lang="en-US" sz="2000" dirty="0" smtClean="0"/>
              <a:t>affect the </a:t>
            </a:r>
            <a:r>
              <a:rPr lang="en-US" sz="2000" dirty="0"/>
              <a:t>DNA of cells and favor cancerous process.</a:t>
            </a:r>
          </a:p>
          <a:p>
            <a:pPr algn="l" rtl="0">
              <a:lnSpc>
                <a:spcPct val="150000"/>
              </a:lnSpc>
            </a:pPr>
            <a:r>
              <a:rPr lang="en-US" sz="2000" dirty="0"/>
              <a:t>(</a:t>
            </a:r>
            <a:r>
              <a:rPr lang="en-US" sz="2000" b="1" dirty="0"/>
              <a:t>ii) surface adsorption of biologically active molecules</a:t>
            </a:r>
            <a:r>
              <a:rPr lang="en-US" sz="2000" dirty="0"/>
              <a:t>:, because of their specific surface properties, </a:t>
            </a:r>
            <a:r>
              <a:rPr lang="en-US" sz="2000" dirty="0" err="1"/>
              <a:t>nanomaterials</a:t>
            </a:r>
            <a:r>
              <a:rPr lang="en-US" sz="2000" dirty="0"/>
              <a:t> may adsorb biologically active molecules, as factors required for cell growth, thus inducing cell suffering and sometimes death, be nanoparticles internalized in cells or not</a:t>
            </a:r>
            <a:r>
              <a:rPr lang="en-US" sz="2000" dirty="0" smtClean="0"/>
              <a:t>. These </a:t>
            </a:r>
            <a:r>
              <a:rPr lang="en-US" sz="2000" dirty="0"/>
              <a:t>effects have been well documented for the lung case. Moreover, according to studies with animal models, exposure to some particular carbon nanotubes can induce damage similar to those induced by asbestos.</a:t>
            </a:r>
          </a:p>
          <a:p>
            <a:pPr algn="l" rtl="0">
              <a:lnSpc>
                <a:spcPct val="150000"/>
              </a:lnSpc>
            </a:pPr>
            <a:r>
              <a:rPr lang="en-US" sz="2000" dirty="0"/>
              <a:t> </a:t>
            </a:r>
          </a:p>
          <a:p>
            <a:endParaRPr lang="ar-SA" dirty="0"/>
          </a:p>
        </p:txBody>
      </p:sp>
    </p:spTree>
    <p:extLst>
      <p:ext uri="{BB962C8B-B14F-4D97-AF65-F5344CB8AC3E}">
        <p14:creationId xmlns:p14="http://schemas.microsoft.com/office/powerpoint/2010/main" val="2350719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1560" y="188640"/>
            <a:ext cx="7675129" cy="648072"/>
          </a:xfrm>
        </p:spPr>
        <p:txBody>
          <a:bodyPr>
            <a:normAutofit fontScale="90000"/>
          </a:bodyPr>
          <a:lstStyle/>
          <a:p>
            <a:pPr algn="l"/>
            <a:r>
              <a:rPr lang="en-US" sz="4900" b="1" dirty="0" smtClean="0"/>
              <a:t>Introduction</a:t>
            </a:r>
            <a:r>
              <a:rPr lang="en-US" sz="2400" b="1" dirty="0" smtClean="0"/>
              <a:t> </a:t>
            </a:r>
            <a:r>
              <a:rPr lang="en-US" sz="2400" b="1" dirty="0"/>
              <a:t/>
            </a:r>
            <a:br>
              <a:rPr lang="en-US" sz="2400" b="1" dirty="0"/>
            </a:br>
            <a:endParaRPr lang="en-US" sz="2400" dirty="0">
              <a:solidFill>
                <a:srgbClr val="C00000"/>
              </a:solidFill>
            </a:endParaRPr>
          </a:p>
        </p:txBody>
      </p:sp>
      <p:sp>
        <p:nvSpPr>
          <p:cNvPr id="2" name="Rectangle 1"/>
          <p:cNvSpPr/>
          <p:nvPr/>
        </p:nvSpPr>
        <p:spPr>
          <a:xfrm>
            <a:off x="251520" y="1029216"/>
            <a:ext cx="8712968" cy="5800049"/>
          </a:xfrm>
          <a:prstGeom prst="rect">
            <a:avLst/>
          </a:prstGeom>
        </p:spPr>
        <p:txBody>
          <a:bodyPr wrap="square">
            <a:spAutoFit/>
          </a:bodyPr>
          <a:lstStyle/>
          <a:p>
            <a:pPr algn="just" rtl="0">
              <a:lnSpc>
                <a:spcPct val="150000"/>
              </a:lnSpc>
            </a:pPr>
            <a:r>
              <a:rPr lang="en-US" sz="2400" dirty="0" err="1"/>
              <a:t>Nanomaterials</a:t>
            </a:r>
            <a:r>
              <a:rPr lang="en-US" sz="2400" dirty="0"/>
              <a:t> having a wide range of applications in the field of electronics, fuel cells, batteries, agriculture, food industry, and medicines, etc... It is evident that </a:t>
            </a:r>
            <a:r>
              <a:rPr lang="en-US" sz="2400" dirty="0" err="1"/>
              <a:t>nanomaterials</a:t>
            </a:r>
            <a:r>
              <a:rPr lang="en-US" sz="2400" dirty="0"/>
              <a:t> split their conventional counterparts because of their superior chemical, physical, and  mechanical properties and of their exceptional formability</a:t>
            </a:r>
            <a:r>
              <a:rPr lang="en-US" sz="2400" dirty="0" smtClean="0"/>
              <a:t>.</a:t>
            </a:r>
          </a:p>
          <a:p>
            <a:pPr algn="just" rtl="0">
              <a:lnSpc>
                <a:spcPct val="150000"/>
              </a:lnSpc>
            </a:pPr>
            <a:r>
              <a:rPr lang="en-US" sz="2400" dirty="0"/>
              <a:t>The range of commercial applications of nanotechnology is vast and  overgrowing, but the following areas could be regarded as </a:t>
            </a:r>
            <a:r>
              <a:rPr lang="en-US" sz="2400" dirty="0" smtClean="0"/>
              <a:t> particularly </a:t>
            </a:r>
            <a:r>
              <a:rPr lang="en-US" sz="2400" dirty="0"/>
              <a:t>important.</a:t>
            </a:r>
          </a:p>
          <a:p>
            <a:pPr rtl="0"/>
            <a:r>
              <a:rPr lang="en-US" sz="2000" dirty="0"/>
              <a:t> </a:t>
            </a:r>
          </a:p>
          <a:p>
            <a:pPr algn="just" rtl="0">
              <a:lnSpc>
                <a:spcPct val="150000"/>
              </a:lnSpc>
            </a:pPr>
            <a:endParaRPr lang="en-US" sz="2000" dirty="0"/>
          </a:p>
        </p:txBody>
      </p:sp>
    </p:spTree>
    <p:extLst>
      <p:ext uri="{BB962C8B-B14F-4D97-AF65-F5344CB8AC3E}">
        <p14:creationId xmlns:p14="http://schemas.microsoft.com/office/powerpoint/2010/main" val="3877890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669" y="148471"/>
            <a:ext cx="8640960" cy="6709529"/>
          </a:xfrm>
          <a:prstGeom prst="rect">
            <a:avLst/>
          </a:prstGeom>
        </p:spPr>
        <p:txBody>
          <a:bodyPr wrap="square">
            <a:spAutoFit/>
          </a:bodyPr>
          <a:lstStyle/>
          <a:p>
            <a:pPr algn="just" rtl="0"/>
            <a:r>
              <a:rPr lang="en-US" sz="2000" b="1" u="sng" dirty="0"/>
              <a:t>1-Medicine  applications</a:t>
            </a:r>
            <a:endParaRPr lang="en-US" sz="2000" dirty="0"/>
          </a:p>
          <a:p>
            <a:pPr algn="just" rtl="0">
              <a:lnSpc>
                <a:spcPct val="150000"/>
              </a:lnSpc>
            </a:pPr>
            <a:r>
              <a:rPr lang="en-US" sz="2000" dirty="0"/>
              <a:t>Due to their small sizes, surface area modification capacity and unique biological properties, </a:t>
            </a:r>
            <a:r>
              <a:rPr lang="en-US" sz="2000" dirty="0" err="1"/>
              <a:t>nanomaterials</a:t>
            </a:r>
            <a:r>
              <a:rPr lang="en-US" sz="2000" dirty="0"/>
              <a:t> have a broad scope of application in medicine, pharmacy and medical diagnostics. Those structures are used. as carriers for drug substances, in magnetic and fluorescent </a:t>
            </a:r>
            <a:r>
              <a:rPr lang="en-US" sz="2000" dirty="0" err="1"/>
              <a:t>bioimaging</a:t>
            </a:r>
            <a:r>
              <a:rPr lang="en-US" sz="2000" dirty="0"/>
              <a:t>, as elements of measuring sensors, and sometimes they exhibit therapeutic activity themselves (antimicrobial activity). Given their properties, significantly different from the</a:t>
            </a:r>
          </a:p>
          <a:p>
            <a:pPr algn="just" rtl="0">
              <a:lnSpc>
                <a:spcPct val="150000"/>
              </a:lnSpc>
            </a:pPr>
            <a:r>
              <a:rPr lang="en-US" sz="2000" dirty="0"/>
              <a:t>matter that surrounds us, the </a:t>
            </a:r>
            <a:r>
              <a:rPr lang="en-US" sz="2000" dirty="0" err="1"/>
              <a:t>nanomaterials</a:t>
            </a:r>
            <a:r>
              <a:rPr lang="en-US" sz="2000" dirty="0"/>
              <a:t> are still and intriguing and mysterious subject. Proper use of the knowledge on those structures and the ability to put them to practical use in treatment, diagnostics and disease prevention will benefit the health and quality of life</a:t>
            </a:r>
            <a:r>
              <a:rPr lang="en-US" sz="2000" dirty="0" smtClean="0"/>
              <a:t>.</a:t>
            </a:r>
          </a:p>
          <a:p>
            <a:pPr algn="just" rtl="0">
              <a:lnSpc>
                <a:spcPct val="150000"/>
              </a:lnSpc>
            </a:pPr>
            <a:r>
              <a:rPr lang="en-US" sz="2000" dirty="0"/>
              <a:t>Nanotechnology is applied to medicine and related sciences such as  in the rapidly developing research on the therapy of cancer, cell </a:t>
            </a:r>
            <a:r>
              <a:rPr lang="en-US" sz="2000" dirty="0" err="1"/>
              <a:t>bioimaging</a:t>
            </a:r>
            <a:r>
              <a:rPr lang="en-US" sz="2000" dirty="0"/>
              <a:t>, targeted therapy, drug delivery on the cellular level, and in the regeneration of tissues and organs. </a:t>
            </a:r>
          </a:p>
          <a:p>
            <a:pPr algn="just" rtl="0"/>
            <a:endParaRPr lang="en-US" sz="2000" dirty="0"/>
          </a:p>
        </p:txBody>
      </p:sp>
    </p:spTree>
    <p:extLst>
      <p:ext uri="{BB962C8B-B14F-4D97-AF65-F5344CB8AC3E}">
        <p14:creationId xmlns:p14="http://schemas.microsoft.com/office/powerpoint/2010/main" val="2906659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88640"/>
            <a:ext cx="8928992" cy="1477328"/>
          </a:xfrm>
          <a:prstGeom prst="rect">
            <a:avLst/>
          </a:prstGeom>
        </p:spPr>
        <p:txBody>
          <a:bodyPr wrap="square">
            <a:spAutoFit/>
          </a:bodyPr>
          <a:lstStyle/>
          <a:p>
            <a:pPr algn="just" rtl="0"/>
            <a:r>
              <a:rPr lang="en-US" dirty="0"/>
              <a:t>Figure (1) explains  outlines the practical application of nanotechnology to medicine, pharmacy and medical diagnostics. It should be pointed out that   nanotechnology’s contribution to the development of each of the fields presented below takes place simultaneously, whereby mutual impact and complementation of those fields should also be considered</a:t>
            </a:r>
            <a:endParaRPr lang="ar-SA" dirty="0"/>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777127" y="1844824"/>
            <a:ext cx="7589746" cy="4853092"/>
          </a:xfrm>
          <a:prstGeom prst="rect">
            <a:avLst/>
          </a:prstGeom>
          <a:noFill/>
          <a:ln>
            <a:noFill/>
          </a:ln>
        </p:spPr>
      </p:pic>
    </p:spTree>
    <p:extLst>
      <p:ext uri="{BB962C8B-B14F-4D97-AF65-F5344CB8AC3E}">
        <p14:creationId xmlns:p14="http://schemas.microsoft.com/office/powerpoint/2010/main" val="691754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335846"/>
            <a:ext cx="8748464" cy="5909310"/>
          </a:xfrm>
          <a:prstGeom prst="rect">
            <a:avLst/>
          </a:prstGeom>
        </p:spPr>
        <p:txBody>
          <a:bodyPr wrap="square">
            <a:spAutoFit/>
          </a:bodyPr>
          <a:lstStyle/>
          <a:p>
            <a:pPr algn="just" rtl="0"/>
            <a:r>
              <a:rPr lang="en-US" b="1" u="sng" dirty="0"/>
              <a:t>In Biological  field </a:t>
            </a:r>
            <a:endParaRPr lang="en-US" dirty="0"/>
          </a:p>
          <a:p>
            <a:pPr algn="just" rtl="0"/>
            <a:r>
              <a:rPr lang="en-US" sz="2000" dirty="0"/>
              <a:t>Biological materials and systems exhibit complex functionality and are composed of </a:t>
            </a:r>
            <a:r>
              <a:rPr lang="en-US" sz="2000" dirty="0" err="1"/>
              <a:t>nanoscale</a:t>
            </a:r>
            <a:r>
              <a:rPr lang="en-US" sz="2000" dirty="0"/>
              <a:t> components. Nature combines hard and soft materials, often in hierarchical architectures, to get synergistic, optimized properties and combinations of properties. Those structures are used in the imaging of pathological lesions of tissues and organs, biomarker identification or tissue regeneration.</a:t>
            </a:r>
          </a:p>
          <a:p>
            <a:pPr algn="just" rtl="0"/>
            <a:r>
              <a:rPr lang="en-US" sz="2000" dirty="0"/>
              <a:t>The latest developments in </a:t>
            </a:r>
            <a:r>
              <a:rPr lang="en-US" sz="2000" dirty="0" err="1"/>
              <a:t>nanotechnological</a:t>
            </a:r>
            <a:r>
              <a:rPr lang="en-US" sz="2000" dirty="0"/>
              <a:t> engineering are applied to the therapy of conditions including: cancers, cardiovascular diseases, neurological diseases and more .</a:t>
            </a:r>
          </a:p>
          <a:p>
            <a:pPr algn="just" rtl="0"/>
            <a:r>
              <a:rPr lang="en-US" sz="2000" dirty="0" err="1"/>
              <a:t>Bioimaging</a:t>
            </a:r>
            <a:r>
              <a:rPr lang="en-US" sz="2000" dirty="0"/>
              <a:t> of tissues and organs usually involves quantum dots and nanoparticles. The necessary condition of </a:t>
            </a:r>
            <a:r>
              <a:rPr lang="en-US" sz="2000" dirty="0" err="1"/>
              <a:t>bioimaging</a:t>
            </a:r>
            <a:r>
              <a:rPr lang="en-US" sz="2000" dirty="0"/>
              <a:t> is the functionalization of the nanostructure with an appropriate ligand, specific for the receptor of </a:t>
            </a:r>
            <a:r>
              <a:rPr lang="en-US" sz="2000" dirty="0" err="1"/>
              <a:t>bioimaged</a:t>
            </a:r>
            <a:r>
              <a:rPr lang="en-US" sz="2000" dirty="0"/>
              <a:t> cells. Certain optical properties of the nanomaterial (e.g. fluorescence) make certain cell or tissue areas visible when exposed to radiation at excitation wavelength .Compared to traditional dyes used in </a:t>
            </a:r>
            <a:r>
              <a:rPr lang="en-US" sz="2000" dirty="0" err="1"/>
              <a:t>bioimaging</a:t>
            </a:r>
            <a:endParaRPr lang="en-US" sz="2000" dirty="0"/>
          </a:p>
          <a:p>
            <a:pPr algn="just" rtl="0"/>
            <a:r>
              <a:rPr lang="en-US" sz="2000" dirty="0"/>
              <a:t>(</a:t>
            </a:r>
            <a:r>
              <a:rPr lang="en-US" sz="2000" dirty="0" err="1"/>
              <a:t>rhodamine</a:t>
            </a:r>
            <a:r>
              <a:rPr lang="en-US" sz="2000" dirty="0"/>
              <a:t>, </a:t>
            </a:r>
            <a:r>
              <a:rPr lang="en-US" sz="2000" dirty="0" err="1"/>
              <a:t>fluoroscein</a:t>
            </a:r>
            <a:r>
              <a:rPr lang="en-US" sz="2000" dirty="0"/>
              <a:t>), quantum dots are characterized by higher </a:t>
            </a:r>
            <a:r>
              <a:rPr lang="en-US" sz="2000" dirty="0" err="1"/>
              <a:t>photostability</a:t>
            </a:r>
            <a:r>
              <a:rPr lang="en-US" sz="2000" dirty="0"/>
              <a:t>, wide absorption band, narrow and symmetrical band of fluorescence emission, high quantum efficiency of fluorescence and long fluorescence lifetime</a:t>
            </a:r>
            <a:endParaRPr lang="ar-SA" sz="2000" dirty="0"/>
          </a:p>
        </p:txBody>
      </p:sp>
    </p:spTree>
    <p:extLst>
      <p:ext uri="{BB962C8B-B14F-4D97-AF65-F5344CB8AC3E}">
        <p14:creationId xmlns:p14="http://schemas.microsoft.com/office/powerpoint/2010/main" val="4253344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260648"/>
            <a:ext cx="8424936" cy="6617196"/>
          </a:xfrm>
          <a:prstGeom prst="rect">
            <a:avLst/>
          </a:prstGeom>
        </p:spPr>
        <p:txBody>
          <a:bodyPr wrap="square">
            <a:spAutoFit/>
          </a:bodyPr>
          <a:lstStyle/>
          <a:p>
            <a:pPr algn="just" rtl="0"/>
            <a:r>
              <a:rPr lang="en-US" sz="2000" b="1" u="sng" dirty="0" smtClean="0"/>
              <a:t>Drug </a:t>
            </a:r>
            <a:r>
              <a:rPr lang="en-US" sz="2000" b="1" u="sng" dirty="0"/>
              <a:t>Delivery field </a:t>
            </a:r>
            <a:endParaRPr lang="en-US" sz="2000" dirty="0"/>
          </a:p>
          <a:p>
            <a:pPr algn="just" rtl="0"/>
            <a:r>
              <a:rPr lang="en-US" sz="2000" dirty="0"/>
              <a:t>Another field of application for nanostructures is the drug delivery on cellular level. This method of active substance administration improves the  pharmacokinetic properties of the drug, which translates into better dissolution kinetics, quicker absorption and achieving the therapeutic concentration in the target tissue . </a:t>
            </a:r>
          </a:p>
          <a:p>
            <a:pPr algn="just" rtl="0"/>
            <a:r>
              <a:rPr lang="en-US" sz="2000" dirty="0"/>
              <a:t>One of the known methods of ensuring a therapeutic effect combined with simultaneous control of the therapeutic process through monitoring the fluorescence (</a:t>
            </a:r>
            <a:r>
              <a:rPr lang="en-US" sz="2000" dirty="0" err="1"/>
              <a:t>bioimaging</a:t>
            </a:r>
            <a:r>
              <a:rPr lang="en-US" sz="2000" dirty="0"/>
              <a:t>) is the coupling of anti-cancer drugs with quantum dots.</a:t>
            </a:r>
          </a:p>
          <a:p>
            <a:pPr algn="just" rtl="0"/>
            <a:r>
              <a:rPr lang="en-US" sz="2000" dirty="0"/>
              <a:t>Certain </a:t>
            </a:r>
            <a:r>
              <a:rPr lang="en-US" sz="2000" dirty="0" err="1"/>
              <a:t>nanomaterials</a:t>
            </a:r>
            <a:r>
              <a:rPr lang="en-US" sz="2000" dirty="0"/>
              <a:t> may function as the internal scaffold for the damaged tissues, facilitating their regeneration. In the case of bone structure regeneration those materials, aside from providing support, may also function as the carriers for the drug substance .Traditional materials used in regenerative medicine have a limited durability, caused by inflammation occurring around the implant, infection or </a:t>
            </a:r>
            <a:r>
              <a:rPr lang="en-US" sz="2000" dirty="0" err="1"/>
              <a:t>osteolysis</a:t>
            </a:r>
            <a:r>
              <a:rPr lang="en-US" sz="2000" dirty="0" smtClean="0"/>
              <a:t>. Certainly </a:t>
            </a:r>
            <a:r>
              <a:rPr lang="en-US" sz="2000" dirty="0"/>
              <a:t>for therapy and sometimes for drug/protein delivery, NPs need to be internalized by the target cells to obtain an intracellular action. </a:t>
            </a:r>
            <a:r>
              <a:rPr lang="en-US" sz="2000" dirty="0" smtClean="0"/>
              <a:t> As </a:t>
            </a:r>
            <a:r>
              <a:rPr lang="en-US" sz="2000" dirty="0"/>
              <a:t>important as the overall stability and bioactivity of the loaded cargo, its delivery in the biological location (specific cells or tissues) is also required. </a:t>
            </a:r>
            <a:r>
              <a:rPr lang="en-US" sz="2000" dirty="0" smtClean="0"/>
              <a:t> Beyond </a:t>
            </a:r>
            <a:r>
              <a:rPr lang="en-US" sz="2000" dirty="0"/>
              <a:t>their use in therapy, NPs can also be utilized in combined functionalities, like </a:t>
            </a:r>
            <a:r>
              <a:rPr lang="en-US" sz="2000" dirty="0" err="1"/>
              <a:t>theranostics</a:t>
            </a:r>
            <a:r>
              <a:rPr lang="en-US" sz="2000" dirty="0"/>
              <a:t> (therapy + diagnosis</a:t>
            </a:r>
            <a:r>
              <a:rPr lang="en-US" sz="2400" dirty="0"/>
              <a:t>).</a:t>
            </a:r>
            <a:endParaRPr lang="ar-SA" sz="2000" dirty="0">
              <a:cs typeface="+mj-cs"/>
            </a:endParaRPr>
          </a:p>
        </p:txBody>
      </p:sp>
    </p:spTree>
    <p:extLst>
      <p:ext uri="{BB962C8B-B14F-4D97-AF65-F5344CB8AC3E}">
        <p14:creationId xmlns:p14="http://schemas.microsoft.com/office/powerpoint/2010/main" val="2650736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0"/>
            <a:ext cx="9036496" cy="7017306"/>
          </a:xfrm>
          <a:prstGeom prst="rect">
            <a:avLst/>
          </a:prstGeom>
        </p:spPr>
        <p:txBody>
          <a:bodyPr wrap="square">
            <a:spAutoFit/>
          </a:bodyPr>
          <a:lstStyle/>
          <a:p>
            <a:pPr algn="just" rtl="0">
              <a:lnSpc>
                <a:spcPct val="150000"/>
              </a:lnSpc>
            </a:pPr>
            <a:r>
              <a:rPr lang="en-US" sz="2000" b="1" u="sng" dirty="0"/>
              <a:t>2-Electronics and Computing applications</a:t>
            </a:r>
            <a:endParaRPr lang="en-US" sz="2000" dirty="0"/>
          </a:p>
          <a:p>
            <a:pPr algn="just" rtl="0">
              <a:lnSpc>
                <a:spcPct val="150000"/>
              </a:lnSpc>
            </a:pPr>
            <a:r>
              <a:rPr lang="en-US" sz="2000" dirty="0"/>
              <a:t>Computer chips can be made smaller (and hence faster) by using </a:t>
            </a:r>
            <a:r>
              <a:rPr lang="en-US" sz="2000" dirty="0" err="1" smtClean="0"/>
              <a:t>nanoscale</a:t>
            </a:r>
            <a:r>
              <a:rPr lang="en-US" sz="2000" dirty="0" smtClean="0"/>
              <a:t> components </a:t>
            </a:r>
            <a:r>
              <a:rPr lang="en-US" sz="2000" dirty="0"/>
              <a:t>or by creating smaller </a:t>
            </a:r>
            <a:r>
              <a:rPr lang="en-US" sz="2000" dirty="0" err="1"/>
              <a:t>nanoscale</a:t>
            </a:r>
            <a:r>
              <a:rPr lang="en-US" sz="2000" dirty="0"/>
              <a:t> features.</a:t>
            </a:r>
          </a:p>
          <a:p>
            <a:pPr algn="just" rtl="0">
              <a:lnSpc>
                <a:spcPct val="150000"/>
              </a:lnSpc>
            </a:pPr>
            <a:r>
              <a:rPr lang="en-US" sz="2000" dirty="0"/>
              <a:t>structures such as </a:t>
            </a:r>
            <a:r>
              <a:rPr lang="en-US" sz="2000" dirty="0" err="1"/>
              <a:t>graphene</a:t>
            </a:r>
            <a:r>
              <a:rPr lang="en-US" sz="2000" dirty="0"/>
              <a:t>, </a:t>
            </a:r>
            <a:r>
              <a:rPr lang="en-US" sz="2000" dirty="0" err="1"/>
              <a:t>graphene</a:t>
            </a:r>
            <a:r>
              <a:rPr lang="en-US" sz="2000" dirty="0"/>
              <a:t> derivatives (oxides) or nanotubes make those substances highly useful as components of sensors . The obtained formations (electrodes) exhibited sensitivity </a:t>
            </a:r>
            <a:r>
              <a:rPr lang="en-US" sz="2000" dirty="0" err="1"/>
              <a:t>i.a</a:t>
            </a:r>
            <a:r>
              <a:rPr lang="en-US" sz="2000" dirty="0"/>
              <a:t>. to the concentration of nucleic acids, proteins, saccharides, antibodies, hormones, drugs and other substances.</a:t>
            </a:r>
          </a:p>
          <a:p>
            <a:pPr algn="just" rtl="0">
              <a:lnSpc>
                <a:spcPct val="150000"/>
              </a:lnSpc>
            </a:pPr>
            <a:r>
              <a:rPr lang="en-US" sz="2000" dirty="0"/>
              <a:t>Electrodes that are selective against the bioactive particles play an important role also in medical diagnostics .</a:t>
            </a:r>
          </a:p>
          <a:p>
            <a:pPr algn="just" rtl="0">
              <a:lnSpc>
                <a:spcPct val="150000"/>
              </a:lnSpc>
            </a:pPr>
            <a:r>
              <a:rPr lang="en-US" sz="2000" b="1" u="sng" dirty="0"/>
              <a:t>3-Photonics and optoelectronics applications</a:t>
            </a:r>
            <a:endParaRPr lang="en-US" sz="2000" dirty="0"/>
          </a:p>
          <a:p>
            <a:pPr algn="just" rtl="0">
              <a:lnSpc>
                <a:spcPct val="150000"/>
              </a:lnSpc>
            </a:pPr>
            <a:r>
              <a:rPr lang="en-US" sz="2000" dirty="0"/>
              <a:t>Incorporating nanoparticles into LEDs increases their efficiency and allows the</a:t>
            </a:r>
          </a:p>
          <a:p>
            <a:pPr algn="just" rtl="0">
              <a:lnSpc>
                <a:spcPct val="150000"/>
              </a:lnSpc>
            </a:pPr>
            <a:r>
              <a:rPr lang="en-US" sz="2000" dirty="0"/>
              <a:t>LEDs to be designed to emit specific wavelengths of light. The efficiency and</a:t>
            </a:r>
          </a:p>
          <a:p>
            <a:pPr algn="just" rtl="0">
              <a:lnSpc>
                <a:spcPct val="150000"/>
              </a:lnSpc>
            </a:pPr>
            <a:r>
              <a:rPr lang="en-US" sz="2000" dirty="0" err="1"/>
              <a:t>tunability</a:t>
            </a:r>
            <a:r>
              <a:rPr lang="en-US" sz="2000" dirty="0"/>
              <a:t> of the interaction between nanoparticles and radiation is also made </a:t>
            </a:r>
            <a:r>
              <a:rPr lang="en-US" sz="2000" dirty="0" smtClean="0"/>
              <a:t>use of </a:t>
            </a:r>
            <a:r>
              <a:rPr lang="en-US" sz="2000" dirty="0"/>
              <a:t>in solar cells and light sensors</a:t>
            </a:r>
            <a:r>
              <a:rPr lang="en-US" sz="2000" dirty="0" smtClean="0"/>
              <a:t>. Sensors </a:t>
            </a:r>
            <a:r>
              <a:rPr lang="en-US" sz="2000" dirty="0"/>
              <a:t>rely on the highly active surface to initiate a response with minute change in the concentration of the species to be detected. </a:t>
            </a:r>
          </a:p>
        </p:txBody>
      </p:sp>
    </p:spTree>
    <p:extLst>
      <p:ext uri="{BB962C8B-B14F-4D97-AF65-F5344CB8AC3E}">
        <p14:creationId xmlns:p14="http://schemas.microsoft.com/office/powerpoint/2010/main" val="187285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35741"/>
            <a:ext cx="9036496" cy="7017306"/>
          </a:xfrm>
          <a:prstGeom prst="rect">
            <a:avLst/>
          </a:prstGeom>
        </p:spPr>
        <p:txBody>
          <a:bodyPr wrap="square">
            <a:spAutoFit/>
          </a:bodyPr>
          <a:lstStyle/>
          <a:p>
            <a:pPr algn="l" rtl="0">
              <a:lnSpc>
                <a:spcPct val="150000"/>
              </a:lnSpc>
            </a:pPr>
            <a:r>
              <a:rPr lang="en-US" sz="2000" b="1" u="sng" dirty="0"/>
              <a:t>4-Cosmetics, skin creams and sunscreens applications</a:t>
            </a:r>
            <a:endParaRPr lang="en-US" sz="2000" dirty="0"/>
          </a:p>
          <a:p>
            <a:pPr algn="l" rtl="0">
              <a:lnSpc>
                <a:spcPct val="150000"/>
              </a:lnSpc>
            </a:pPr>
            <a:r>
              <a:rPr lang="en-US" sz="2000" dirty="0"/>
              <a:t>Manufacturing these products in the form of nanoparticles allows them to spread</a:t>
            </a:r>
          </a:p>
          <a:p>
            <a:pPr algn="l" rtl="0">
              <a:lnSpc>
                <a:spcPct val="150000"/>
              </a:lnSpc>
            </a:pPr>
            <a:r>
              <a:rPr lang="en-US" sz="2000" dirty="0"/>
              <a:t>more evenly, penetrate skin more deeply or appear invisible against the skin.</a:t>
            </a:r>
          </a:p>
          <a:p>
            <a:pPr algn="l" rtl="0">
              <a:lnSpc>
                <a:spcPct val="150000"/>
              </a:lnSpc>
            </a:pPr>
            <a:r>
              <a:rPr lang="en-US" sz="2000" dirty="0"/>
              <a:t>Prolonged UV exposure causes skin-burns and cancer. Sun-screen lotions containing nano-TiO2 provide enhanced sun protection factor (SPF) while eliminating stickiness.</a:t>
            </a:r>
          </a:p>
          <a:p>
            <a:pPr algn="l" rtl="0">
              <a:lnSpc>
                <a:spcPct val="150000"/>
              </a:lnSpc>
            </a:pPr>
            <a:r>
              <a:rPr lang="en-US" sz="2000" dirty="0"/>
              <a:t>The added advantage of </a:t>
            </a:r>
            <a:r>
              <a:rPr lang="en-US" sz="2000" dirty="0" err="1"/>
              <a:t>nano</a:t>
            </a:r>
            <a:r>
              <a:rPr lang="en-US" sz="2000" dirty="0"/>
              <a:t> skin blocks (</a:t>
            </a:r>
            <a:r>
              <a:rPr lang="en-US" sz="2000" dirty="0" err="1"/>
              <a:t>ZnO</a:t>
            </a:r>
            <a:r>
              <a:rPr lang="en-US" sz="2000" dirty="0"/>
              <a:t> and TiO2) arises as they protect the skin by sitting onto it rather than penetrating into the skin. Thus they block UV radiation effectively for prolonged duration. Additionally, they are transparent, thus retain natural skin color while working better than conventional skin-lotions.</a:t>
            </a:r>
          </a:p>
          <a:p>
            <a:pPr algn="l" rtl="0">
              <a:lnSpc>
                <a:spcPct val="150000"/>
              </a:lnSpc>
            </a:pPr>
            <a:r>
              <a:rPr lang="en-US" sz="2000" b="1" u="sng" dirty="0"/>
              <a:t>5-Textiles and sports equipment applications</a:t>
            </a:r>
            <a:endParaRPr lang="en-US" sz="2000" dirty="0"/>
          </a:p>
          <a:p>
            <a:pPr algn="l" rtl="0">
              <a:lnSpc>
                <a:spcPct val="150000"/>
              </a:lnSpc>
            </a:pPr>
            <a:r>
              <a:rPr lang="en-US" sz="2000" dirty="0" err="1"/>
              <a:t>Nanomaterials</a:t>
            </a:r>
            <a:r>
              <a:rPr lang="en-US" sz="2000" dirty="0"/>
              <a:t> can be incorporated into textiles to impart or improve properties</a:t>
            </a:r>
          </a:p>
          <a:p>
            <a:pPr algn="l" rtl="0">
              <a:lnSpc>
                <a:spcPct val="150000"/>
              </a:lnSpc>
            </a:pPr>
            <a:r>
              <a:rPr lang="en-US" sz="2000" dirty="0"/>
              <a:t>such as abrasion resistance, water resistance or antibacterial properties.</a:t>
            </a:r>
          </a:p>
          <a:p>
            <a:pPr algn="l" rtl="0">
              <a:lnSpc>
                <a:spcPct val="150000"/>
              </a:lnSpc>
            </a:pPr>
            <a:r>
              <a:rPr lang="en-US" sz="2000" dirty="0"/>
              <a:t>Carbon nanotubes and </a:t>
            </a:r>
            <a:r>
              <a:rPr lang="en-US" sz="2000" dirty="0" err="1"/>
              <a:t>nanocomposites</a:t>
            </a:r>
            <a:r>
              <a:rPr lang="en-US" sz="2000" dirty="0"/>
              <a:t> are used to increase strength in sports</a:t>
            </a:r>
          </a:p>
          <a:p>
            <a:pPr algn="l" rtl="0">
              <a:lnSpc>
                <a:spcPct val="150000"/>
              </a:lnSpc>
            </a:pPr>
            <a:r>
              <a:rPr lang="en-US" sz="2000" dirty="0"/>
              <a:t>equipment, such as tennis racquets, or to improve other properties such </a:t>
            </a:r>
            <a:r>
              <a:rPr lang="en-US" sz="2000" dirty="0" smtClean="0"/>
              <a:t>as water </a:t>
            </a:r>
            <a:r>
              <a:rPr lang="en-US" sz="2000" dirty="0"/>
              <a:t>resistance</a:t>
            </a:r>
            <a:r>
              <a:rPr lang="en-US" sz="2000" dirty="0" smtClean="0"/>
              <a:t>.</a:t>
            </a:r>
            <a:endParaRPr lang="en-US" sz="2000" dirty="0"/>
          </a:p>
        </p:txBody>
      </p:sp>
    </p:spTree>
    <p:extLst>
      <p:ext uri="{BB962C8B-B14F-4D97-AF65-F5344CB8AC3E}">
        <p14:creationId xmlns:p14="http://schemas.microsoft.com/office/powerpoint/2010/main" val="4123977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531" y="404664"/>
            <a:ext cx="9036496" cy="5122941"/>
          </a:xfrm>
          <a:prstGeom prst="rect">
            <a:avLst/>
          </a:prstGeom>
        </p:spPr>
        <p:txBody>
          <a:bodyPr wrap="square">
            <a:spAutoFit/>
          </a:bodyPr>
          <a:lstStyle/>
          <a:p>
            <a:pPr algn="just" rtl="0">
              <a:lnSpc>
                <a:spcPct val="150000"/>
              </a:lnSpc>
            </a:pPr>
            <a:r>
              <a:rPr lang="en-US" sz="2000" b="1" u="sng" dirty="0"/>
              <a:t>6-Construction and engineering applications</a:t>
            </a:r>
            <a:endParaRPr lang="en-US" sz="2000" dirty="0"/>
          </a:p>
          <a:p>
            <a:pPr algn="just" rtl="0">
              <a:lnSpc>
                <a:spcPct val="150000"/>
              </a:lnSpc>
            </a:pPr>
            <a:r>
              <a:rPr lang="en-US" sz="2000" dirty="0"/>
              <a:t>Inspired by the observed strength of biological materials such as bone or  </a:t>
            </a:r>
            <a:r>
              <a:rPr lang="en-US" sz="2000" dirty="0" err="1"/>
              <a:t>mollusc</a:t>
            </a:r>
            <a:r>
              <a:rPr lang="en-US" sz="2000" dirty="0"/>
              <a:t> shells that contain </a:t>
            </a:r>
            <a:r>
              <a:rPr lang="en-US" sz="2000" dirty="0" err="1"/>
              <a:t>nanocrystals</a:t>
            </a:r>
            <a:r>
              <a:rPr lang="en-US" sz="2000" dirty="0"/>
              <a:t>, high-strength concrete is now </a:t>
            </a:r>
            <a:r>
              <a:rPr lang="en-US" sz="2000" dirty="0" smtClean="0"/>
              <a:t>being manufactured </a:t>
            </a:r>
            <a:r>
              <a:rPr lang="en-US" sz="2000" dirty="0"/>
              <a:t>by incorporating </a:t>
            </a:r>
            <a:r>
              <a:rPr lang="en-US" sz="2000" dirty="0" err="1"/>
              <a:t>nanocrystals</a:t>
            </a:r>
            <a:r>
              <a:rPr lang="en-US" sz="2000" dirty="0"/>
              <a:t> of silica or calcium compounds.</a:t>
            </a:r>
          </a:p>
          <a:p>
            <a:pPr algn="just" rtl="0">
              <a:lnSpc>
                <a:spcPct val="150000"/>
              </a:lnSpc>
            </a:pPr>
            <a:r>
              <a:rPr lang="en-US" sz="2000" dirty="0"/>
              <a:t>Incorporating nanoparticles into paints can improve their hardness, </a:t>
            </a:r>
            <a:r>
              <a:rPr lang="en-US" sz="2000" dirty="0" smtClean="0"/>
              <a:t>scratch resistance </a:t>
            </a:r>
            <a:r>
              <a:rPr lang="en-US" sz="2000" dirty="0"/>
              <a:t>and anti-corrosion properties.</a:t>
            </a:r>
          </a:p>
          <a:p>
            <a:pPr algn="just" rtl="0">
              <a:lnSpc>
                <a:spcPct val="150000"/>
              </a:lnSpc>
            </a:pPr>
            <a:r>
              <a:rPr lang="en-US" sz="2000" b="1" u="sng" dirty="0"/>
              <a:t>7-Energy generation and storage applications</a:t>
            </a:r>
            <a:endParaRPr lang="en-US" sz="2000" dirty="0"/>
          </a:p>
          <a:p>
            <a:pPr algn="just" rtl="0">
              <a:lnSpc>
                <a:spcPct val="150000"/>
              </a:lnSpc>
            </a:pPr>
            <a:r>
              <a:rPr lang="en-US" sz="2000" dirty="0"/>
              <a:t>Batteries using </a:t>
            </a:r>
            <a:r>
              <a:rPr lang="en-US" sz="2000" dirty="0" err="1"/>
              <a:t>nanoscale</a:t>
            </a:r>
            <a:r>
              <a:rPr lang="en-US" sz="2000" dirty="0"/>
              <a:t> lattices of silicon or carbon nanotubes have </a:t>
            </a:r>
            <a:r>
              <a:rPr lang="en-US" sz="2000" dirty="0" smtClean="0"/>
              <a:t>been shown </a:t>
            </a:r>
            <a:r>
              <a:rPr lang="en-US" sz="2000" dirty="0"/>
              <a:t>to increase the rate at which energy can be supplied from a battery, reduce charging time and increase the shelf life of the battery.</a:t>
            </a:r>
          </a:p>
          <a:p>
            <a:pPr algn="just" rtl="0">
              <a:lnSpc>
                <a:spcPct val="150000"/>
              </a:lnSpc>
            </a:pPr>
            <a:endParaRPr lang="en-US" sz="2000" dirty="0">
              <a:cs typeface="+mj-cs"/>
            </a:endParaRPr>
          </a:p>
        </p:txBody>
      </p:sp>
    </p:spTree>
    <p:extLst>
      <p:ext uri="{BB962C8B-B14F-4D97-AF65-F5344CB8AC3E}">
        <p14:creationId xmlns:p14="http://schemas.microsoft.com/office/powerpoint/2010/main" val="1632109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2302</TotalTime>
  <Words>2245</Words>
  <Application>Microsoft Office PowerPoint</Application>
  <PresentationFormat>On-screen Show (4:3)</PresentationFormat>
  <Paragraphs>69</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Nanostructured Materials                            lecture-6                                 </vt:lpstr>
      <vt:lpstr>Introduction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Toxicity of nanomaterials</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Electronics                             lecture-1</dc:title>
  <dc:creator>Dr.SUHA ALNASSAR</dc:creator>
  <cp:lastModifiedBy>Dr.SUHA ALNASSAR</cp:lastModifiedBy>
  <cp:revision>101</cp:revision>
  <dcterms:created xsi:type="dcterms:W3CDTF">2015-12-06T18:43:31Z</dcterms:created>
  <dcterms:modified xsi:type="dcterms:W3CDTF">2019-05-06T20:46:58Z</dcterms:modified>
</cp:coreProperties>
</file>